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3" r:id="rId2"/>
    <p:sldId id="338" r:id="rId3"/>
    <p:sldId id="339" r:id="rId4"/>
    <p:sldId id="340" r:id="rId5"/>
    <p:sldId id="341" r:id="rId6"/>
    <p:sldId id="342" r:id="rId7"/>
    <p:sldId id="310" r:id="rId8"/>
    <p:sldId id="315" r:id="rId9"/>
    <p:sldId id="336" r:id="rId10"/>
    <p:sldId id="335" r:id="rId11"/>
    <p:sldId id="304" r:id="rId12"/>
    <p:sldId id="305" r:id="rId13"/>
    <p:sldId id="317" r:id="rId14"/>
    <p:sldId id="306" r:id="rId15"/>
    <p:sldId id="307" r:id="rId16"/>
    <p:sldId id="309" r:id="rId17"/>
    <p:sldId id="331" r:id="rId18"/>
    <p:sldId id="329" r:id="rId19"/>
    <p:sldId id="311" r:id="rId20"/>
    <p:sldId id="344" r:id="rId21"/>
    <p:sldId id="330" r:id="rId22"/>
    <p:sldId id="316" r:id="rId23"/>
    <p:sldId id="343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417" autoAdjust="0"/>
    <p:restoredTop sz="90929"/>
  </p:normalViewPr>
  <p:slideViewPr>
    <p:cSldViewPr>
      <p:cViewPr varScale="1">
        <p:scale>
          <a:sx n="102" d="100"/>
          <a:sy n="102" d="100"/>
        </p:scale>
        <p:origin x="-5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1C6A1-5454-431E-B663-800FA3566344}" type="datetimeFigureOut">
              <a:rPr lang="de-DE" smtClean="0"/>
              <a:t>26.02.2016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AEC6-AD3F-4240-BE29-27F014CC8C2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8771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06F538-8830-4C28-8415-9A965580867F}" type="slidenum">
              <a:rPr lang="fr-FR" altLang="de-DE"/>
              <a:pPr/>
              <a:t>2</a:t>
            </a:fld>
            <a:endParaRPr lang="fr-FR" altLang="de-DE"/>
          </a:p>
        </p:txBody>
      </p:sp>
      <p:sp>
        <p:nvSpPr>
          <p:cNvPr id="5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5DCD69-DB18-461D-B9C5-809C278E98C3}" type="slidenum">
              <a:rPr lang="fr-FR" altLang="de-DE"/>
              <a:pPr/>
              <a:t>4</a:t>
            </a:fld>
            <a:endParaRPr lang="fr-FR" altLang="de-DE"/>
          </a:p>
        </p:txBody>
      </p:sp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8F0AF2-B13C-4C92-B8AF-2FE17693D34B}" type="slidenum">
              <a:rPr lang="fr-FR" altLang="de-DE"/>
              <a:pPr/>
              <a:t>5</a:t>
            </a:fld>
            <a:endParaRPr lang="fr-FR" altLang="de-DE"/>
          </a:p>
        </p:txBody>
      </p:sp>
      <p:sp>
        <p:nvSpPr>
          <p:cNvPr id="337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A0BE7-C080-46C8-941D-3F05103699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773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9C98A4-AEDD-4B8A-BD1F-126EC4268E1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935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43D927-08E5-432F-BF37-3E7FAC041D1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4961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A18B9A8-5451-4281-8294-5FB4AE3F943E}" type="slidenum">
              <a:rPr lang="fr-FR" altLang="de-DE"/>
              <a:pPr/>
              <a:t>‹Nr.›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577801828"/>
      </p:ext>
    </p:extLst>
  </p:cSld>
  <p:clrMapOvr>
    <a:masterClrMapping/>
  </p:clrMapOvr>
  <p:transition advClick="0" advTm="15000">
    <p:push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fr-FR" alt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43CB17-57B8-45D9-8853-005AEB8CD805}" type="slidenum">
              <a:rPr lang="fr-FR" altLang="de-DE"/>
              <a:pPr/>
              <a:t>‹Nr.›</a:t>
            </a:fld>
            <a:endParaRPr lang="fr-FR" altLang="de-DE"/>
          </a:p>
        </p:txBody>
      </p:sp>
    </p:spTree>
    <p:extLst>
      <p:ext uri="{BB962C8B-B14F-4D97-AF65-F5344CB8AC3E}">
        <p14:creationId xmlns:p14="http://schemas.microsoft.com/office/powerpoint/2010/main" val="3381274621"/>
      </p:ext>
    </p:extLst>
  </p:cSld>
  <p:clrMapOvr>
    <a:masterClrMapping/>
  </p:clrMapOvr>
  <p:transition advClick="0" advTm="15000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65C4C-CDFD-42BC-A270-8D99EDE609C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11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AF6073-FCDE-4224-B400-B2F19A3E254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7169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485EDF-B2DB-4814-A47E-3A759B51C95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252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03B59-FCF4-4587-9233-EB5B7F4C133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674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451CF4-4E77-45B6-91CC-47ED2CACF51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37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031105-B361-449A-A00F-00718533CCA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696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73F98-76EB-4077-A399-AECE19A64F4A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07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FA09D-60F6-4141-9AA4-8AEA3273C03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347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50000"/>
              </a:srgbClr>
            </a:gs>
            <a:gs pos="4000">
              <a:srgbClr val="85C2FF"/>
            </a:gs>
            <a:gs pos="90000">
              <a:srgbClr val="C4D6EB">
                <a:alpha val="22000"/>
              </a:srgbClr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F8BA11-9CD2-4ACE-9E64-16AA5879B2A2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.jpeg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22.png"/><Relationship Id="rId4" Type="http://schemas.openxmlformats.org/officeDocument/2006/relationships/image" Target="../media/image3.jpg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1.jpeg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emf"/><Relationship Id="rId11" Type="http://schemas.openxmlformats.org/officeDocument/2006/relationships/image" Target="../media/image22.pn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6.emf"/><Relationship Id="rId4" Type="http://schemas.openxmlformats.org/officeDocument/2006/relationships/image" Target="../media/image3.jpg"/><Relationship Id="rId9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4.emf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.jpeg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png"/><Relationship Id="rId4" Type="http://schemas.openxmlformats.org/officeDocument/2006/relationships/image" Target="../media/image3.jpg"/><Relationship Id="rId9" Type="http://schemas.openxmlformats.org/officeDocument/2006/relationships/image" Target="../media/image2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804248" y="5570299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Vineta BT" panose="04020906050602070202" pitchFamily="82" charset="0"/>
              </a:rPr>
              <a:t>2016</a:t>
            </a:r>
            <a:endParaRPr lang="de-DE" dirty="0">
              <a:latin typeface="Vineta BT" panose="04020906050602070202" pitchFamily="82" charset="0"/>
            </a:endParaRPr>
          </a:p>
        </p:txBody>
      </p:sp>
      <p:pic>
        <p:nvPicPr>
          <p:cNvPr id="10" name="Picture 2" descr="\\LACIE-2BIG\ablage\Bilder\Logos\t-sphe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83971"/>
            <a:ext cx="3547994" cy="354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8" y="1102197"/>
            <a:ext cx="2742952" cy="976491"/>
          </a:xfrm>
          <a:prstGeom prst="rect">
            <a:avLst/>
          </a:prstGeom>
        </p:spPr>
      </p:pic>
      <p:pic>
        <p:nvPicPr>
          <p:cNvPr id="6" name="Picture 11" descr="Logo-Bibou-20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508">
            <a:off x="4796094" y="2939257"/>
            <a:ext cx="4016308" cy="136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1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69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8891173"/>
              </p:ext>
            </p:extLst>
          </p:nvPr>
        </p:nvGraphicFramePr>
        <p:xfrm>
          <a:off x="179512" y="1091583"/>
          <a:ext cx="3456384" cy="48912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Acrobat Document" r:id="rId6" imgW="5667353" imgH="8019921" progId="AcroExch.Document.11">
                  <p:embed/>
                </p:oleObj>
              </mc:Choice>
              <mc:Fallback>
                <p:oleObj name="Acrobat Document" r:id="rId6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9512" y="1091583"/>
                        <a:ext cx="3456384" cy="48912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393023"/>
              </p:ext>
            </p:extLst>
          </p:nvPr>
        </p:nvGraphicFramePr>
        <p:xfrm>
          <a:off x="5076056" y="1148264"/>
          <a:ext cx="3879899" cy="54906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Acrobat Document" r:id="rId8" imgW="5667353" imgH="8019921" progId="AcroExch.Document.11">
                  <p:embed/>
                </p:oleObj>
              </mc:Choice>
              <mc:Fallback>
                <p:oleObj name="Acrobat Document" r:id="rId8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76056" y="1148264"/>
                        <a:ext cx="3879899" cy="54906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88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9" y="727163"/>
            <a:ext cx="3679011" cy="206493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9" y="3268197"/>
            <a:ext cx="3679011" cy="206493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284180"/>
            <a:ext cx="4572000" cy="3048952"/>
          </a:xfrm>
          <a:prstGeom prst="rect">
            <a:avLst/>
          </a:prstGeom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94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25242"/>
            <a:ext cx="7704856" cy="544593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0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4066308"/>
              </p:ext>
            </p:extLst>
          </p:nvPr>
        </p:nvGraphicFramePr>
        <p:xfrm>
          <a:off x="107950" y="1412875"/>
          <a:ext cx="28717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Acrobat Document" r:id="rId5" imgW="5667353" imgH="8019921" progId="AcroExch.Document.11">
                  <p:embed/>
                </p:oleObj>
              </mc:Choice>
              <mc:Fallback>
                <p:oleObj name="Acrobat Document" r:id="rId5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7950" y="1412875"/>
                        <a:ext cx="2871788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365235"/>
              </p:ext>
            </p:extLst>
          </p:nvPr>
        </p:nvGraphicFramePr>
        <p:xfrm>
          <a:off x="3135313" y="1397000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2" name="Acrobat Document" r:id="rId7" imgW="5667353" imgH="8019921" progId="AcroExch.Document.11">
                  <p:embed/>
                </p:oleObj>
              </mc:Choice>
              <mc:Fallback>
                <p:oleObj name="Acrobat Document" r:id="rId7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135313" y="1397000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4658626"/>
              </p:ext>
            </p:extLst>
          </p:nvPr>
        </p:nvGraphicFramePr>
        <p:xfrm>
          <a:off x="6156176" y="1412776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3" name="Acrobat Document" r:id="rId9" imgW="5667353" imgH="8019921" progId="AcroExch.Document.11">
                  <p:embed/>
                </p:oleObj>
              </mc:Choice>
              <mc:Fallback>
                <p:oleObj name="Acrobat Document" r:id="rId9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156176" y="1412776"/>
                        <a:ext cx="2871787" cy="40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037" y="332656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8720"/>
            <a:ext cx="3166372" cy="475252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329222"/>
            <a:ext cx="1555170" cy="233202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194028"/>
            <a:ext cx="2312203" cy="3467220"/>
          </a:xfrm>
          <a:prstGeom prst="rect">
            <a:avLst/>
          </a:prstGeom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0" y="469914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4358"/>
            <a:ext cx="7228135" cy="510897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255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40" y="1196752"/>
            <a:ext cx="6909444" cy="488372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1884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959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968"/>
            <a:ext cx="5888654" cy="33123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983" y="4077072"/>
            <a:ext cx="4724017" cy="2657260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20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627" y="1556792"/>
            <a:ext cx="320734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0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07377"/>
            <a:ext cx="7236296" cy="5219178"/>
          </a:xfrm>
          <a:prstGeom prst="rect">
            <a:avLst/>
          </a:prstGeom>
        </p:spPr>
      </p:pic>
      <p:pic>
        <p:nvPicPr>
          <p:cNvPr id="3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500667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27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71147"/>
            <a:ext cx="3657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90" y="1700808"/>
            <a:ext cx="366712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861048"/>
            <a:ext cx="16859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40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4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Sol-thématique---Poissy---7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1" b="4422"/>
          <a:stretch>
            <a:fillRect/>
          </a:stretch>
        </p:blipFill>
        <p:spPr bwMode="auto">
          <a:xfrm>
            <a:off x="0" y="1268413"/>
            <a:ext cx="9144000" cy="532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9144000" cy="620713"/>
          </a:xfrm>
          <a:solidFill>
            <a:srgbClr val="FF6699"/>
          </a:solidFill>
          <a:ln w="28575" cap="flat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</a:pP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Ansprechendes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Design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für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Kinderkrippen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und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Kindergärten</a:t>
            </a:r>
            <a:endParaRPr lang="fr-FR" altLang="de-DE" dirty="0">
              <a:solidFill>
                <a:schemeClr val="folHlink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50825" y="2708275"/>
            <a:ext cx="3959225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de-DE" sz="1800">
              <a:latin typeface="Arial" charset="0"/>
            </a:endParaRPr>
          </a:p>
          <a:p>
            <a:pPr>
              <a:spcBef>
                <a:spcPct val="50000"/>
              </a:spcBef>
            </a:pPr>
            <a:endParaRPr lang="fr-FR" altLang="de-DE" sz="1500"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-"/>
            </a:pPr>
            <a:endParaRPr lang="fr-FR" altLang="de-DE" sz="1600">
              <a:latin typeface="Arial" charset="0"/>
            </a:endParaRPr>
          </a:p>
          <a:p>
            <a:pPr>
              <a:buFontTx/>
              <a:buChar char="-"/>
            </a:pPr>
            <a:r>
              <a:rPr lang="fr-FR" altLang="de-DE" sz="1600" b="1">
                <a:latin typeface="Arial" charset="0"/>
              </a:rPr>
              <a:t> </a:t>
            </a:r>
            <a:endParaRPr lang="fr-FR" altLang="de-DE" sz="1600">
              <a:latin typeface="Arial" charset="0"/>
            </a:endParaRPr>
          </a:p>
        </p:txBody>
      </p:sp>
      <p:pic>
        <p:nvPicPr>
          <p:cNvPr id="3086" name="Picture 14" descr="Bibou-Classique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313" y="0"/>
            <a:ext cx="1655762" cy="60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909096"/>
      </p:ext>
    </p:extLst>
  </p:cSld>
  <p:clrMapOvr>
    <a:masterClrMapping/>
  </p:clrMapOvr>
  <p:transition spd="slow" advClick="0" advTm="15000">
    <p:push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66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Farbgestaltung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passend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zum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Umfeld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ist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möglich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.</a:t>
            </a:r>
            <a:endParaRPr lang="fr-FR" altLang="de-DE" sz="1800" dirty="0">
              <a:solidFill>
                <a:schemeClr val="bg1"/>
              </a:solidFill>
            </a:endParaRPr>
          </a:p>
        </p:txBody>
      </p:sp>
      <p:pic>
        <p:nvPicPr>
          <p:cNvPr id="43016" name="Picture 8" descr="Bibou-Structure-whi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0"/>
            <a:ext cx="1598612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t="10675" r="10475" b="15024"/>
          <a:stretch>
            <a:fillRect/>
          </a:stretch>
        </p:blipFill>
        <p:spPr bwMode="auto">
          <a:xfrm>
            <a:off x="684213" y="836613"/>
            <a:ext cx="7783512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215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4195918" cy="589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32" y="1505322"/>
            <a:ext cx="3995936" cy="224771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92" y="4221088"/>
            <a:ext cx="2907815" cy="1635646"/>
          </a:xfrm>
          <a:prstGeom prst="rect">
            <a:avLst/>
          </a:prstGeom>
        </p:spPr>
      </p:pic>
      <p:sp useBgFill="1">
        <p:nvSpPr>
          <p:cNvPr id="9" name="Textfeld 8"/>
          <p:cNvSpPr txBox="1"/>
          <p:nvPr/>
        </p:nvSpPr>
        <p:spPr>
          <a:xfrm>
            <a:off x="179512" y="247208"/>
            <a:ext cx="2763898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dirty="0" smtClean="0"/>
              <a:t>Sonderanfertigungen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029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4104456" cy="307834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76" y="2348880"/>
            <a:ext cx="4104456" cy="3078342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39" y="501884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G182784-BEUZEVILETTE-Vue 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" b="4964"/>
          <a:stretch>
            <a:fillRect/>
          </a:stretch>
        </p:blipFill>
        <p:spPr bwMode="auto">
          <a:xfrm>
            <a:off x="0" y="1751013"/>
            <a:ext cx="7235825" cy="51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6408738" y="1622425"/>
            <a:ext cx="1547812" cy="6937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66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2800" dirty="0" err="1">
                <a:solidFill>
                  <a:schemeClr val="bg1"/>
                </a:solidFill>
                <a:latin typeface="Aldo" pitchFamily="2" charset="0"/>
              </a:rPr>
              <a:t>Bibou</a:t>
            </a:r>
            <a:r>
              <a:rPr lang="fr-FR" altLang="de-DE" sz="2800" dirty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und Atoll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eine</a:t>
            </a:r>
            <a:r>
              <a:rPr lang="fr-FR" altLang="de-DE" sz="28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800" dirty="0" err="1" smtClean="0">
                <a:solidFill>
                  <a:schemeClr val="bg1"/>
                </a:solidFill>
                <a:latin typeface="Aldo" pitchFamily="2" charset="0"/>
              </a:rPr>
              <a:t>Gewinnerkombination</a:t>
            </a:r>
            <a:endParaRPr lang="fr-FR" altLang="de-DE" sz="1800" dirty="0">
              <a:solidFill>
                <a:schemeClr val="bg1"/>
              </a:solidFill>
            </a:endParaRPr>
          </a:p>
        </p:txBody>
      </p:sp>
      <p:pic>
        <p:nvPicPr>
          <p:cNvPr id="37896" name="Picture 8" descr="Bibou-Structur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0"/>
            <a:ext cx="1598612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0" y="692150"/>
            <a:ext cx="29876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400" b="1" dirty="0">
                <a:latin typeface="Arial" charset="0"/>
              </a:rPr>
              <a:t>2 </a:t>
            </a:r>
            <a:r>
              <a:rPr lang="fr-FR" altLang="de-DE" sz="1400" b="1" dirty="0" err="1" smtClean="0">
                <a:latin typeface="Arial" charset="0"/>
              </a:rPr>
              <a:t>unterschiedliche</a:t>
            </a:r>
            <a:r>
              <a:rPr lang="fr-FR" altLang="de-DE" sz="1400" b="1" dirty="0" smtClean="0">
                <a:latin typeface="Arial" charset="0"/>
              </a:rPr>
              <a:t> </a:t>
            </a:r>
            <a:r>
              <a:rPr lang="fr-FR" altLang="de-DE" sz="1400" b="1" dirty="0" err="1" smtClean="0">
                <a:latin typeface="Arial" charset="0"/>
              </a:rPr>
              <a:t>Themen</a:t>
            </a:r>
            <a:endParaRPr lang="fr-FR" altLang="de-DE" sz="1400" b="1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fr-FR" altLang="de-DE" sz="1400" b="1" dirty="0">
                <a:latin typeface="Arial" charset="0"/>
              </a:rPr>
              <a:t>2 </a:t>
            </a:r>
            <a:r>
              <a:rPr lang="fr-FR" altLang="de-DE" sz="1400" b="1" dirty="0" err="1" smtClean="0">
                <a:latin typeface="Arial" charset="0"/>
              </a:rPr>
              <a:t>Farbkonzepte</a:t>
            </a:r>
            <a:endParaRPr lang="fr-FR" altLang="de-DE" sz="1400" b="1" dirty="0">
              <a:latin typeface="Arial" charset="0"/>
            </a:endParaRPr>
          </a:p>
          <a:p>
            <a:pPr>
              <a:spcBef>
                <a:spcPct val="50000"/>
              </a:spcBef>
            </a:pPr>
            <a:r>
              <a:rPr lang="fr-FR" altLang="de-DE" sz="1400" b="1" dirty="0">
                <a:latin typeface="Arial" charset="0"/>
              </a:rPr>
              <a:t>2 </a:t>
            </a:r>
            <a:r>
              <a:rPr lang="fr-FR" altLang="de-DE" sz="1400" b="1" dirty="0" smtClean="0">
                <a:latin typeface="Arial" charset="0"/>
              </a:rPr>
              <a:t>x </a:t>
            </a:r>
            <a:r>
              <a:rPr lang="fr-FR" altLang="de-DE" sz="1400" b="1" dirty="0" err="1" smtClean="0">
                <a:latin typeface="Arial" charset="0"/>
              </a:rPr>
              <a:t>für</a:t>
            </a:r>
            <a:r>
              <a:rPr lang="fr-FR" altLang="de-DE" sz="1400" b="1" dirty="0" smtClean="0">
                <a:latin typeface="Arial" charset="0"/>
              </a:rPr>
              <a:t> </a:t>
            </a:r>
            <a:r>
              <a:rPr lang="fr-FR" altLang="de-DE" sz="1400" b="1" dirty="0" err="1" smtClean="0">
                <a:latin typeface="Arial" charset="0"/>
              </a:rPr>
              <a:t>alle</a:t>
            </a:r>
            <a:r>
              <a:rPr lang="fr-FR" altLang="de-DE" sz="1400" b="1" dirty="0" smtClean="0">
                <a:latin typeface="Arial" charset="0"/>
              </a:rPr>
              <a:t> </a:t>
            </a:r>
            <a:r>
              <a:rPr lang="fr-FR" altLang="de-DE" sz="1400" b="1" dirty="0" err="1" smtClean="0">
                <a:latin typeface="Arial" charset="0"/>
              </a:rPr>
              <a:t>Nutzer</a:t>
            </a:r>
            <a:endParaRPr lang="fr-FR" altLang="de-DE" sz="1400" b="1" dirty="0">
              <a:latin typeface="Arial" charset="0"/>
            </a:endParaRP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 rot="-671434">
            <a:off x="1128713" y="2490788"/>
            <a:ext cx="3240087" cy="10810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 rot="-1144963">
            <a:off x="1820863" y="3268663"/>
            <a:ext cx="4233862" cy="15128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3708400" y="4581525"/>
            <a:ext cx="358775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H="1">
            <a:off x="3563938" y="1773238"/>
            <a:ext cx="86518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4429125" y="1484313"/>
            <a:ext cx="12950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>
                <a:latin typeface="Arial" charset="0"/>
              </a:rPr>
              <a:t>Bereich</a:t>
            </a:r>
            <a:r>
              <a:rPr lang="fr-FR" altLang="de-DE" sz="1000" dirty="0" smtClean="0">
                <a:latin typeface="Arial" charset="0"/>
              </a:rPr>
              <a:t> der </a:t>
            </a:r>
            <a:r>
              <a:rPr lang="fr-FR" altLang="de-DE" sz="1000" dirty="0" err="1" smtClean="0">
                <a:latin typeface="Arial" charset="0"/>
              </a:rPr>
              <a:t>Kleinen</a:t>
            </a:r>
            <a:endParaRPr lang="fr-FR" altLang="de-DE" sz="1000" dirty="0">
              <a:latin typeface="Arial" charset="0"/>
            </a:endParaRP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3491881" y="5589588"/>
            <a:ext cx="129602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de-DE" sz="1000" dirty="0" err="1" smtClean="0">
                <a:latin typeface="Arial" charset="0"/>
              </a:rPr>
              <a:t>Bereich</a:t>
            </a:r>
            <a:r>
              <a:rPr lang="fr-FR" altLang="de-DE" sz="1000" dirty="0" smtClean="0">
                <a:latin typeface="Arial" charset="0"/>
              </a:rPr>
              <a:t> der </a:t>
            </a:r>
            <a:r>
              <a:rPr lang="fr-FR" altLang="de-DE" sz="1000" dirty="0" err="1" smtClean="0">
                <a:latin typeface="Arial" charset="0"/>
              </a:rPr>
              <a:t>Großen</a:t>
            </a:r>
            <a:endParaRPr lang="fr-FR" altLang="de-DE" sz="1000" dirty="0">
              <a:latin typeface="Arial" charset="0"/>
            </a:endParaRPr>
          </a:p>
        </p:txBody>
      </p:sp>
      <p:pic>
        <p:nvPicPr>
          <p:cNvPr id="37906" name="Picture 18" descr="Panorama-sans-titre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06950"/>
            <a:ext cx="4113212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907" name="Picture 19" descr="_DSC19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05" t="40581" r="38313" b="30194"/>
          <a:stretch>
            <a:fillRect/>
          </a:stretch>
        </p:blipFill>
        <p:spPr bwMode="auto">
          <a:xfrm>
            <a:off x="6011863" y="765175"/>
            <a:ext cx="2952750" cy="253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87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9" name="Picture 17" descr="Massiani-H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7" t="-10088"/>
          <a:stretch>
            <a:fillRect/>
          </a:stretch>
        </p:blipFill>
        <p:spPr bwMode="auto">
          <a:xfrm>
            <a:off x="0" y="1196975"/>
            <a:ext cx="9144000" cy="460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0" name="Rectangle 18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FF66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Thema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: « Nature »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für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Parks und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Grünanlagen</a:t>
            </a:r>
            <a:endParaRPr lang="fr-FR" altLang="de-DE" sz="1800" dirty="0">
              <a:solidFill>
                <a:schemeClr val="bg1"/>
              </a:solidFill>
            </a:endParaRPr>
          </a:p>
        </p:txBody>
      </p:sp>
      <p:pic>
        <p:nvPicPr>
          <p:cNvPr id="8213" name="Picture 21" descr="Bibou-Structure-whi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0"/>
            <a:ext cx="1598612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5442"/>
      </p:ext>
    </p:extLst>
  </p:cSld>
  <p:clrMapOvr>
    <a:masterClrMapping/>
  </p:clrMapOvr>
  <p:transition advClick="0" advTm="15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9" name="Picture 13" descr="CIMG2037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6"/>
          <a:stretch>
            <a:fillRect/>
          </a:stretch>
        </p:blipFill>
        <p:spPr bwMode="auto">
          <a:xfrm>
            <a:off x="0" y="1125538"/>
            <a:ext cx="9144000" cy="527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3" name="Rectangle 17"/>
          <p:cNvSpPr>
            <a:spLocks noChangeArrowheads="1"/>
          </p:cNvSpPr>
          <p:nvPr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FF66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Ein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Spielplatz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wie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aus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« 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einem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Guß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 »</a:t>
            </a:r>
            <a:endParaRPr lang="fr-FR" altLang="de-DE" sz="2400" dirty="0">
              <a:solidFill>
                <a:schemeClr val="bg1"/>
              </a:solidFill>
              <a:latin typeface="Aldo" pitchFamily="2" charset="0"/>
            </a:endParaRPr>
          </a:p>
        </p:txBody>
      </p:sp>
      <p:pic>
        <p:nvPicPr>
          <p:cNvPr id="9237" name="Picture 21" descr="Bibou-Mobilier-whi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0"/>
            <a:ext cx="1579563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94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8" name="Picture 58" descr="IMG_8798---80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/>
          <a:stretch>
            <a:fillRect/>
          </a:stretch>
        </p:blipFill>
        <p:spPr bwMode="auto">
          <a:xfrm>
            <a:off x="7667625" y="5013325"/>
            <a:ext cx="1296988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Rectangle 10"/>
          <p:cNvSpPr>
            <a:spLocks noChangeArrowheads="1"/>
          </p:cNvSpPr>
          <p:nvPr/>
        </p:nvSpPr>
        <p:spPr bwMode="auto">
          <a:xfrm>
            <a:off x="0" y="0"/>
            <a:ext cx="9144000" cy="981075"/>
          </a:xfrm>
          <a:prstGeom prst="rect">
            <a:avLst/>
          </a:prstGeom>
          <a:solidFill>
            <a:srgbClr val="FF66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Die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Materialien</a:t>
            </a:r>
            <a:endParaRPr lang="fr-FR" altLang="de-DE" sz="2400" dirty="0">
              <a:solidFill>
                <a:schemeClr val="bg1"/>
              </a:solidFill>
              <a:latin typeface="Aldo" pitchFamily="2" charset="0"/>
            </a:endParaRPr>
          </a:p>
          <a:p>
            <a:pPr>
              <a:buFontTx/>
              <a:buNone/>
            </a:pP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10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Jahre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ohne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Wartung</a:t>
            </a:r>
            <a:r>
              <a:rPr lang="fr-FR" altLang="de-DE" sz="2400" dirty="0">
                <a:solidFill>
                  <a:schemeClr val="bg1"/>
                </a:solidFill>
              </a:rPr>
              <a:t> </a:t>
            </a:r>
            <a:r>
              <a:rPr lang="fr-FR" altLang="de-DE" dirty="0"/>
              <a:t/>
            </a:r>
            <a:br>
              <a:rPr lang="fr-FR" altLang="de-DE" dirty="0"/>
            </a:br>
            <a:endParaRPr lang="fr-FR" altLang="de-DE" dirty="0"/>
          </a:p>
        </p:txBody>
      </p:sp>
      <p:pic>
        <p:nvPicPr>
          <p:cNvPr id="10278" name="Picture 38" descr="BibouPhoto37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" r="9575" b="8696"/>
          <a:stretch>
            <a:fillRect/>
          </a:stretch>
        </p:blipFill>
        <p:spPr bwMode="auto">
          <a:xfrm>
            <a:off x="323850" y="1412875"/>
            <a:ext cx="4752975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0" name="Rectangle 40"/>
          <p:cNvSpPr>
            <a:spLocks noChangeArrowheads="1"/>
          </p:cNvSpPr>
          <p:nvPr/>
        </p:nvSpPr>
        <p:spPr bwMode="auto">
          <a:xfrm>
            <a:off x="5364163" y="1412875"/>
            <a:ext cx="3527425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Pfosten</a:t>
            </a:r>
            <a:r>
              <a:rPr lang="fr-FR" altLang="de-DE" sz="1400" dirty="0" smtClean="0"/>
              <a:t>: </a:t>
            </a:r>
            <a:r>
              <a:rPr lang="fr-FR" altLang="de-DE" sz="1400" dirty="0" err="1" smtClean="0"/>
              <a:t>Aluminum</a:t>
            </a:r>
            <a:r>
              <a:rPr lang="fr-FR" altLang="de-DE" sz="1400" dirty="0" smtClean="0"/>
              <a:t> </a:t>
            </a:r>
            <a:r>
              <a:rPr lang="fr-FR" altLang="de-DE" sz="1400" dirty="0"/>
              <a:t>95*95 mm ép.3mm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Anbauteile</a:t>
            </a:r>
            <a:r>
              <a:rPr lang="fr-FR" altLang="de-DE" sz="1400" dirty="0" smtClean="0"/>
              <a:t>: </a:t>
            </a:r>
            <a:r>
              <a:rPr lang="fr-FR" altLang="de-DE" sz="1400" dirty="0"/>
              <a:t>inox 304 L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Platten</a:t>
            </a:r>
            <a:r>
              <a:rPr lang="fr-FR" altLang="de-DE" sz="1400" dirty="0" smtClean="0"/>
              <a:t> HPL </a:t>
            </a:r>
            <a:r>
              <a:rPr lang="fr-FR" altLang="de-DE" sz="1400" dirty="0"/>
              <a:t>ép.18 mm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Rahmen</a:t>
            </a:r>
            <a:r>
              <a:rPr lang="fr-FR" altLang="de-DE" sz="1400" dirty="0" smtClean="0"/>
              <a:t> </a:t>
            </a:r>
            <a:r>
              <a:rPr lang="fr-FR" altLang="de-DE" sz="1400" dirty="0" err="1" smtClean="0"/>
              <a:t>unter</a:t>
            </a:r>
            <a:r>
              <a:rPr lang="fr-FR" altLang="de-DE" sz="1400" dirty="0" smtClean="0"/>
              <a:t> der Platform:  </a:t>
            </a:r>
            <a:r>
              <a:rPr lang="fr-FR" altLang="de-DE" sz="1400" dirty="0"/>
              <a:t>inox 304 L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de-DE" dirty="0"/>
              <a:t>	</a:t>
            </a:r>
          </a:p>
        </p:txBody>
      </p:sp>
      <p:sp>
        <p:nvSpPr>
          <p:cNvPr id="10283" name="Rectangle 43"/>
          <p:cNvSpPr>
            <a:spLocks noChangeArrowheads="1"/>
          </p:cNvSpPr>
          <p:nvPr/>
        </p:nvSpPr>
        <p:spPr bwMode="auto">
          <a:xfrm>
            <a:off x="323850" y="5445125"/>
            <a:ext cx="7704138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fr-FR" altLang="de-DE" sz="1400" dirty="0">
                <a:latin typeface="Arial" charset="0"/>
              </a:rPr>
              <a:t>		</a:t>
            </a:r>
            <a:r>
              <a:rPr lang="fr-FR" altLang="de-DE" sz="1400" dirty="0" err="1" smtClean="0">
                <a:latin typeface="Arial" charset="0"/>
              </a:rPr>
              <a:t>Bodenverankerung</a:t>
            </a:r>
            <a:r>
              <a:rPr lang="fr-FR" altLang="de-DE" sz="1400" dirty="0" smtClean="0">
                <a:latin typeface="Arial" charset="0"/>
              </a:rPr>
              <a:t>: Stahl </a:t>
            </a:r>
            <a:r>
              <a:rPr lang="fr-FR" altLang="de-DE" sz="1400" dirty="0" err="1" smtClean="0">
                <a:latin typeface="Arial" charset="0"/>
              </a:rPr>
              <a:t>feuerverzinkt</a:t>
            </a:r>
            <a:r>
              <a:rPr lang="fr-FR" altLang="de-DE" sz="1400" dirty="0" smtClean="0">
                <a:latin typeface="Arial" charset="0"/>
              </a:rPr>
              <a:t> </a:t>
            </a:r>
            <a:endParaRPr lang="fr-FR" altLang="de-DE" sz="1400" dirty="0">
              <a:latin typeface="Arial" charset="0"/>
            </a:endParaRPr>
          </a:p>
          <a:p>
            <a:endParaRPr lang="fr-FR" altLang="de-DE" sz="1400" dirty="0">
              <a:latin typeface="Arial" charset="0"/>
            </a:endParaRPr>
          </a:p>
          <a:p>
            <a:r>
              <a:rPr lang="fr-FR" altLang="de-DE" sz="1400" dirty="0">
                <a:latin typeface="Arial" charset="0"/>
              </a:rPr>
              <a:t>			         </a:t>
            </a:r>
            <a:r>
              <a:rPr lang="fr-FR" altLang="de-DE" sz="1400" dirty="0" err="1" smtClean="0">
                <a:latin typeface="Arial" charset="0"/>
              </a:rPr>
              <a:t>Pfosten</a:t>
            </a:r>
            <a:r>
              <a:rPr lang="fr-FR" altLang="de-DE" sz="1400" dirty="0" smtClean="0">
                <a:latin typeface="Arial" charset="0"/>
              </a:rPr>
              <a:t>: </a:t>
            </a:r>
            <a:r>
              <a:rPr lang="fr-FR" altLang="de-DE" sz="1400" dirty="0" err="1" smtClean="0">
                <a:latin typeface="Arial" charset="0"/>
              </a:rPr>
              <a:t>Pulverbeschichtet</a:t>
            </a:r>
            <a:endParaRPr lang="fr-FR" altLang="de-DE" sz="1400" dirty="0">
              <a:latin typeface="Arial" charset="0"/>
            </a:endParaRPr>
          </a:p>
          <a:p>
            <a:endParaRPr lang="fr-FR" altLang="de-DE" sz="1400" dirty="0">
              <a:latin typeface="Arial" charset="0"/>
            </a:endParaRPr>
          </a:p>
        </p:txBody>
      </p:sp>
      <p:sp>
        <p:nvSpPr>
          <p:cNvPr id="10285" name="Line 45"/>
          <p:cNvSpPr>
            <a:spLocks noChangeShapeType="1"/>
          </p:cNvSpPr>
          <p:nvPr/>
        </p:nvSpPr>
        <p:spPr bwMode="auto">
          <a:xfrm flipH="1">
            <a:off x="4284663" y="4076700"/>
            <a:ext cx="115093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6" name="Line 46"/>
          <p:cNvSpPr>
            <a:spLocks noChangeShapeType="1"/>
          </p:cNvSpPr>
          <p:nvPr/>
        </p:nvSpPr>
        <p:spPr bwMode="auto">
          <a:xfrm flipH="1">
            <a:off x="4932363" y="4508500"/>
            <a:ext cx="503237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87" name="Oval 47"/>
          <p:cNvSpPr>
            <a:spLocks noChangeArrowheads="1"/>
          </p:cNvSpPr>
          <p:nvPr/>
        </p:nvSpPr>
        <p:spPr bwMode="auto">
          <a:xfrm>
            <a:off x="4356100" y="4724400"/>
            <a:ext cx="57467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88" name="Oval 48"/>
          <p:cNvSpPr>
            <a:spLocks noChangeArrowheads="1"/>
          </p:cNvSpPr>
          <p:nvPr/>
        </p:nvSpPr>
        <p:spPr bwMode="auto">
          <a:xfrm>
            <a:off x="3779838" y="4508500"/>
            <a:ext cx="57467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89" name="Line 49"/>
          <p:cNvSpPr>
            <a:spLocks noChangeShapeType="1"/>
          </p:cNvSpPr>
          <p:nvPr/>
        </p:nvSpPr>
        <p:spPr bwMode="auto">
          <a:xfrm flipH="1">
            <a:off x="3995738" y="1844675"/>
            <a:ext cx="1368425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0" name="Line 50"/>
          <p:cNvSpPr>
            <a:spLocks noChangeShapeType="1"/>
          </p:cNvSpPr>
          <p:nvPr/>
        </p:nvSpPr>
        <p:spPr bwMode="auto">
          <a:xfrm flipH="1">
            <a:off x="3563938" y="1844675"/>
            <a:ext cx="18002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2" name="Line 52"/>
          <p:cNvSpPr>
            <a:spLocks noChangeShapeType="1"/>
          </p:cNvSpPr>
          <p:nvPr/>
        </p:nvSpPr>
        <p:spPr bwMode="auto">
          <a:xfrm flipH="1">
            <a:off x="3563938" y="2781300"/>
            <a:ext cx="18002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3" name="Rectangle 53"/>
          <p:cNvSpPr>
            <a:spLocks noChangeArrowheads="1"/>
          </p:cNvSpPr>
          <p:nvPr/>
        </p:nvSpPr>
        <p:spPr bwMode="auto">
          <a:xfrm>
            <a:off x="5435600" y="3933825"/>
            <a:ext cx="3527425" cy="74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Rutschenwangen</a:t>
            </a:r>
            <a:r>
              <a:rPr lang="fr-FR" altLang="de-DE" sz="1400" dirty="0" smtClean="0"/>
              <a:t>: </a:t>
            </a:r>
            <a:r>
              <a:rPr lang="fr-FR" altLang="de-DE" sz="1400" dirty="0"/>
              <a:t>HPL 18 mm 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Rutschfläche</a:t>
            </a:r>
            <a:r>
              <a:rPr lang="fr-FR" altLang="de-DE" sz="1400" dirty="0" smtClean="0"/>
              <a:t>: </a:t>
            </a:r>
            <a:r>
              <a:rPr lang="fr-FR" altLang="de-DE" sz="1400" dirty="0"/>
              <a:t>inox 304 L</a:t>
            </a:r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endParaRPr lang="fr-FR" altLang="de-DE" sz="1400" dirty="0"/>
          </a:p>
          <a:p>
            <a:pPr>
              <a:lnSpc>
                <a:spcPct val="90000"/>
              </a:lnSpc>
              <a:buFontTx/>
              <a:buNone/>
            </a:pPr>
            <a:endParaRPr lang="fr-FR" altLang="de-DE" dirty="0"/>
          </a:p>
        </p:txBody>
      </p:sp>
      <p:sp>
        <p:nvSpPr>
          <p:cNvPr id="10294" name="Line 54"/>
          <p:cNvSpPr>
            <a:spLocks noChangeShapeType="1"/>
          </p:cNvSpPr>
          <p:nvPr/>
        </p:nvSpPr>
        <p:spPr bwMode="auto">
          <a:xfrm flipH="1">
            <a:off x="3059113" y="2781300"/>
            <a:ext cx="23050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5" name="Oval 55"/>
          <p:cNvSpPr>
            <a:spLocks noChangeArrowheads="1"/>
          </p:cNvSpPr>
          <p:nvPr/>
        </p:nvSpPr>
        <p:spPr bwMode="auto">
          <a:xfrm>
            <a:off x="684213" y="4797425"/>
            <a:ext cx="574675" cy="50482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296" name="Line 56"/>
          <p:cNvSpPr>
            <a:spLocks noChangeShapeType="1"/>
          </p:cNvSpPr>
          <p:nvPr/>
        </p:nvSpPr>
        <p:spPr bwMode="auto">
          <a:xfrm flipH="1" flipV="1">
            <a:off x="1258888" y="5229225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97" name="Line 57"/>
          <p:cNvSpPr>
            <a:spLocks noChangeShapeType="1"/>
          </p:cNvSpPr>
          <p:nvPr/>
        </p:nvSpPr>
        <p:spPr bwMode="auto">
          <a:xfrm>
            <a:off x="7451725" y="6021388"/>
            <a:ext cx="7207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299" name="Picture 59" descr="3765"/>
          <p:cNvPicPr>
            <a:picLocks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1" t="71422" r="24803" b="19943"/>
          <a:stretch>
            <a:fillRect/>
          </a:stretch>
        </p:blipFill>
        <p:spPr>
          <a:xfrm>
            <a:off x="323850" y="5373688"/>
            <a:ext cx="647700" cy="6445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00" name="Line 60"/>
          <p:cNvSpPr>
            <a:spLocks noChangeShapeType="1"/>
          </p:cNvSpPr>
          <p:nvPr/>
        </p:nvSpPr>
        <p:spPr bwMode="auto">
          <a:xfrm flipH="1">
            <a:off x="3851275" y="3500438"/>
            <a:ext cx="1512888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301" name="Line 61"/>
          <p:cNvSpPr>
            <a:spLocks noChangeShapeType="1"/>
          </p:cNvSpPr>
          <p:nvPr/>
        </p:nvSpPr>
        <p:spPr bwMode="auto">
          <a:xfrm flipH="1">
            <a:off x="827088" y="5589588"/>
            <a:ext cx="12239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0302" name="Picture 62" descr="Bibou-Structure-whit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88913"/>
            <a:ext cx="1598612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003501"/>
      </p:ext>
    </p:extLst>
  </p:cSld>
  <p:clrMapOvr>
    <a:masterClrMapping/>
  </p:clrMapOvr>
  <p:transition advClick="0" advTm="1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28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0" grpId="0" build="p"/>
      <p:bldP spid="1029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2"/>
          <p:cNvGrpSpPr>
            <a:grpSpLocks/>
          </p:cNvGrpSpPr>
          <p:nvPr/>
        </p:nvGrpSpPr>
        <p:grpSpPr bwMode="auto">
          <a:xfrm>
            <a:off x="827088" y="333375"/>
            <a:ext cx="7489825" cy="5040313"/>
            <a:chOff x="884" y="890"/>
            <a:chExt cx="4944" cy="3430"/>
          </a:xfrm>
        </p:grpSpPr>
        <p:pic>
          <p:nvPicPr>
            <p:cNvPr id="39939" name="Picture 3" descr="G182000-Trasalp projet Bibou-Vue 3D (2)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894"/>
              <a:ext cx="4876" cy="3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940" name="Rectangle 4"/>
            <p:cNvSpPr>
              <a:spLocks noChangeArrowheads="1"/>
            </p:cNvSpPr>
            <p:nvPr/>
          </p:nvSpPr>
          <p:spPr bwMode="auto">
            <a:xfrm>
              <a:off x="4876" y="890"/>
              <a:ext cx="816" cy="4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39941" name="Rectangle 5"/>
            <p:cNvSpPr>
              <a:spLocks noChangeArrowheads="1"/>
            </p:cNvSpPr>
            <p:nvPr/>
          </p:nvSpPr>
          <p:spPr bwMode="auto">
            <a:xfrm>
              <a:off x="5602" y="1117"/>
              <a:ext cx="226" cy="3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9946" name="Rectangle 10"/>
          <p:cNvSpPr>
            <a:spLocks noChangeArrowheads="1"/>
          </p:cNvSpPr>
          <p:nvPr/>
        </p:nvSpPr>
        <p:spPr bwMode="auto">
          <a:xfrm>
            <a:off x="0" y="0"/>
            <a:ext cx="9144000" cy="692150"/>
          </a:xfrm>
          <a:prstGeom prst="rect">
            <a:avLst/>
          </a:prstGeom>
          <a:solidFill>
            <a:srgbClr val="FF6699"/>
          </a:solidFill>
          <a:ln w="2857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fr-FR" altLang="de-DE" sz="2400" dirty="0" err="1">
                <a:solidFill>
                  <a:schemeClr val="bg1"/>
                </a:solidFill>
                <a:latin typeface="Aldo" pitchFamily="2" charset="0"/>
              </a:rPr>
              <a:t>Bibou</a:t>
            </a:r>
            <a:r>
              <a:rPr lang="fr-FR" altLang="de-DE" sz="2400" dirty="0">
                <a:solidFill>
                  <a:schemeClr val="bg1"/>
                </a:solidFill>
                <a:latin typeface="Aldo" pitchFamily="2" charset="0"/>
              </a:rPr>
              <a:t>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bedient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die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Spielbedürfnisse</a:t>
            </a:r>
            <a:r>
              <a:rPr lang="fr-FR" altLang="de-DE" sz="2400" dirty="0" smtClean="0">
                <a:solidFill>
                  <a:schemeClr val="bg1"/>
                </a:solidFill>
                <a:latin typeface="Aldo" pitchFamily="2" charset="0"/>
              </a:rPr>
              <a:t> der </a:t>
            </a:r>
            <a:r>
              <a:rPr lang="fr-FR" altLang="de-DE" sz="2400" dirty="0" err="1" smtClean="0">
                <a:solidFill>
                  <a:schemeClr val="bg1"/>
                </a:solidFill>
                <a:latin typeface="Aldo" pitchFamily="2" charset="0"/>
              </a:rPr>
              <a:t>Kinder</a:t>
            </a:r>
            <a:r>
              <a:rPr lang="fr-FR" altLang="de-DE" sz="1800" dirty="0" smtClean="0">
                <a:solidFill>
                  <a:schemeClr val="folHlink"/>
                </a:solidFill>
              </a:rPr>
              <a:t> </a:t>
            </a:r>
            <a:endParaRPr lang="fr-FR" altLang="de-DE" sz="1800" dirty="0">
              <a:solidFill>
                <a:schemeClr val="folHlink"/>
              </a:solidFill>
            </a:endParaRPr>
          </a:p>
        </p:txBody>
      </p:sp>
      <p:sp>
        <p:nvSpPr>
          <p:cNvPr id="39949" name="Rectangle 13"/>
          <p:cNvSpPr>
            <a:spLocks noChangeArrowheads="1"/>
          </p:cNvSpPr>
          <p:nvPr/>
        </p:nvSpPr>
        <p:spPr bwMode="auto">
          <a:xfrm>
            <a:off x="468313" y="4365625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Phantasie</a:t>
            </a:r>
            <a:endParaRPr lang="fr-FR" altLang="de-DE" dirty="0"/>
          </a:p>
        </p:txBody>
      </p:sp>
      <p:sp>
        <p:nvSpPr>
          <p:cNvPr id="39950" name="Line 14"/>
          <p:cNvSpPr>
            <a:spLocks noChangeShapeType="1"/>
          </p:cNvSpPr>
          <p:nvPr/>
        </p:nvSpPr>
        <p:spPr bwMode="auto">
          <a:xfrm flipV="1">
            <a:off x="1547813" y="3860800"/>
            <a:ext cx="86360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07950" y="4868863"/>
            <a:ext cx="251936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de-DE" sz="1200" dirty="0" err="1" smtClean="0"/>
              <a:t>Themenspiel</a:t>
            </a:r>
            <a:r>
              <a:rPr lang="fr-FR" altLang="de-DE" sz="1200" dirty="0" smtClean="0"/>
              <a:t>: Boden und </a:t>
            </a:r>
            <a:r>
              <a:rPr lang="fr-FR" altLang="de-DE" sz="1200" dirty="0" err="1" smtClean="0"/>
              <a:t>Geräte</a:t>
            </a:r>
            <a:endParaRPr lang="fr-FR" altLang="de-DE" sz="1200" dirty="0"/>
          </a:p>
        </p:txBody>
      </p:sp>
      <p:graphicFrame>
        <p:nvGraphicFramePr>
          <p:cNvPr id="39955" name="Object 19"/>
          <p:cNvGraphicFramePr>
            <a:graphicFrameLocks noChangeAspect="1"/>
          </p:cNvGraphicFramePr>
          <p:nvPr>
            <p:ph/>
          </p:nvPr>
        </p:nvGraphicFramePr>
        <p:xfrm>
          <a:off x="7524750" y="765175"/>
          <a:ext cx="1427163" cy="144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7" name="Acrobat Document" r:id="rId4" imgW="5667355" imgH="8019735" progId="AcroExch.Document.7">
                  <p:embed/>
                </p:oleObj>
              </mc:Choice>
              <mc:Fallback>
                <p:oleObj name="Acrobat Document" r:id="rId4" imgW="5667355" imgH="801973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27" t="22165" b="7704"/>
                      <a:stretch>
                        <a:fillRect/>
                      </a:stretch>
                    </p:blipFill>
                    <p:spPr bwMode="auto">
                      <a:xfrm>
                        <a:off x="7524750" y="765175"/>
                        <a:ext cx="1427163" cy="1441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6011863" y="836613"/>
            <a:ext cx="100806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Motorik</a:t>
            </a:r>
            <a:endParaRPr lang="fr-FR" altLang="de-DE" dirty="0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 flipH="1">
            <a:off x="6227763" y="981075"/>
            <a:ext cx="9366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9960" name="Picture 24" descr="IMG_25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7" t="48218" r="345" b="29626"/>
          <a:stretch>
            <a:fillRect/>
          </a:stretch>
        </p:blipFill>
        <p:spPr bwMode="auto">
          <a:xfrm>
            <a:off x="1116013" y="908050"/>
            <a:ext cx="1368425" cy="83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61" name="Picture 25" descr="IMG_254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9" t="15633" r="45282" b="47874"/>
          <a:stretch>
            <a:fillRect/>
          </a:stretch>
        </p:blipFill>
        <p:spPr bwMode="auto">
          <a:xfrm>
            <a:off x="8243888" y="5229225"/>
            <a:ext cx="684212" cy="136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62" name="Rectangle 26"/>
          <p:cNvSpPr>
            <a:spLocks noChangeArrowheads="1"/>
          </p:cNvSpPr>
          <p:nvPr/>
        </p:nvSpPr>
        <p:spPr bwMode="auto">
          <a:xfrm>
            <a:off x="468313" y="4365625"/>
            <a:ext cx="1008062" cy="287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3" name="Rectangle 27"/>
          <p:cNvSpPr>
            <a:spLocks noChangeArrowheads="1"/>
          </p:cNvSpPr>
          <p:nvPr/>
        </p:nvSpPr>
        <p:spPr bwMode="auto">
          <a:xfrm>
            <a:off x="6011863" y="836613"/>
            <a:ext cx="865187" cy="288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4" name="Rectangle 28"/>
          <p:cNvSpPr>
            <a:spLocks noChangeArrowheads="1"/>
          </p:cNvSpPr>
          <p:nvPr/>
        </p:nvSpPr>
        <p:spPr bwMode="auto">
          <a:xfrm>
            <a:off x="1116013" y="1773238"/>
            <a:ext cx="1368425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65" name="Rectangle 29"/>
          <p:cNvSpPr>
            <a:spLocks noChangeArrowheads="1"/>
          </p:cNvSpPr>
          <p:nvPr/>
        </p:nvSpPr>
        <p:spPr bwMode="auto">
          <a:xfrm>
            <a:off x="1116013" y="1771650"/>
            <a:ext cx="12954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Sozialkontakt</a:t>
            </a:r>
            <a:endParaRPr lang="fr-FR" altLang="de-DE" dirty="0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>
            <a:off x="2627313" y="1916113"/>
            <a:ext cx="576262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9967" name="Picture 31" descr="Panneaux-ludiques-d---Bonsecours---7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2" b="32864"/>
          <a:stretch>
            <a:fillRect/>
          </a:stretch>
        </p:blipFill>
        <p:spPr bwMode="auto">
          <a:xfrm>
            <a:off x="5435600" y="4149725"/>
            <a:ext cx="2713038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68" name="Line 32"/>
          <p:cNvSpPr>
            <a:spLocks noChangeShapeType="1"/>
          </p:cNvSpPr>
          <p:nvPr/>
        </p:nvSpPr>
        <p:spPr bwMode="auto">
          <a:xfrm flipH="1" flipV="1">
            <a:off x="5076825" y="4149725"/>
            <a:ext cx="287338" cy="358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9969" name="Oval 33"/>
          <p:cNvSpPr>
            <a:spLocks noChangeArrowheads="1"/>
          </p:cNvSpPr>
          <p:nvPr/>
        </p:nvSpPr>
        <p:spPr bwMode="auto">
          <a:xfrm rot="-1112054">
            <a:off x="4500563" y="3500438"/>
            <a:ext cx="1079500" cy="5762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9970" name="Rectangle 34"/>
          <p:cNvSpPr>
            <a:spLocks noChangeArrowheads="1"/>
          </p:cNvSpPr>
          <p:nvPr/>
        </p:nvSpPr>
        <p:spPr bwMode="auto">
          <a:xfrm>
            <a:off x="6013450" y="3789363"/>
            <a:ext cx="19446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buFontTx/>
              <a:buNone/>
            </a:pPr>
            <a:r>
              <a:rPr lang="fr-FR" altLang="de-DE" sz="1400" dirty="0" err="1" smtClean="0"/>
              <a:t>Feinmototik</a:t>
            </a:r>
            <a:endParaRPr lang="fr-FR" altLang="de-DE" dirty="0"/>
          </a:p>
        </p:txBody>
      </p:sp>
      <p:sp>
        <p:nvSpPr>
          <p:cNvPr id="39971" name="Rectangle 35"/>
          <p:cNvSpPr>
            <a:spLocks noChangeArrowheads="1"/>
          </p:cNvSpPr>
          <p:nvPr/>
        </p:nvSpPr>
        <p:spPr bwMode="auto">
          <a:xfrm>
            <a:off x="5940425" y="3789363"/>
            <a:ext cx="1368425" cy="287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39972" name="Picture 36" descr="IMG_255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5" t="52788" r="28206" b="7904"/>
          <a:stretch>
            <a:fillRect/>
          </a:stretch>
        </p:blipFill>
        <p:spPr bwMode="auto">
          <a:xfrm>
            <a:off x="250825" y="908050"/>
            <a:ext cx="717550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3" name="Picture 37" descr="Bibou-Structure-whit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388" y="0"/>
            <a:ext cx="1598612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74" name="Picture 38" descr="24-Aire de jeux - Bonsecours a - 7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1"/>
          <a:stretch>
            <a:fillRect/>
          </a:stretch>
        </p:blipFill>
        <p:spPr bwMode="auto">
          <a:xfrm>
            <a:off x="107950" y="5365750"/>
            <a:ext cx="5184775" cy="137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448119"/>
      </p:ext>
    </p:extLst>
  </p:cSld>
  <p:clrMapOvr>
    <a:masterClrMapping/>
  </p:clrMapOvr>
  <p:transition advClick="0" advTm="15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99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9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9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9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9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9" grpId="0" build="p"/>
      <p:bldP spid="39951" grpId="0" build="p"/>
      <p:bldP spid="39957" grpId="0" build="p"/>
      <p:bldP spid="39965" grpId="0" build="p"/>
      <p:bldP spid="3997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4028437" cy="302132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27" y="3379745"/>
            <a:ext cx="6096000" cy="2846832"/>
          </a:xfrm>
          <a:prstGeom prst="rect">
            <a:avLst/>
          </a:prstGeom>
        </p:spPr>
      </p:pic>
      <p:pic>
        <p:nvPicPr>
          <p:cNvPr id="7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738599" y="1709767"/>
            <a:ext cx="4086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Pläne +</a:t>
            </a:r>
          </a:p>
          <a:p>
            <a:r>
              <a:rPr lang="de-DE" dirty="0" err="1" smtClean="0"/>
              <a:t>Photorealistische</a:t>
            </a:r>
            <a:r>
              <a:rPr lang="de-DE" dirty="0" smtClean="0"/>
              <a:t> Darstellungen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144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28396"/>
            <a:ext cx="2258415" cy="402372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339" y="1228396"/>
            <a:ext cx="3854668" cy="216352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711" y="3486046"/>
            <a:ext cx="6156176" cy="1766076"/>
          </a:xfrm>
          <a:prstGeom prst="rect">
            <a:avLst/>
          </a:prstGeom>
        </p:spPr>
      </p:pic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17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05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Dokumente und Einstellungen\Besitzer\Eigene Dateien\Eigene Bilder\Logos\Barsch BB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110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734840" cy="617603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69" y="250941"/>
            <a:ext cx="2216079" cy="59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0015443"/>
              </p:ext>
            </p:extLst>
          </p:nvPr>
        </p:nvGraphicFramePr>
        <p:xfrm>
          <a:off x="611560" y="1107215"/>
          <a:ext cx="3240360" cy="4585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Acrobat Document" r:id="rId6" imgW="5667353" imgH="8019921" progId="AcroExch.Document.11">
                  <p:embed/>
                </p:oleObj>
              </mc:Choice>
              <mc:Fallback>
                <p:oleObj name="Acrobat Document" r:id="rId6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1560" y="1107215"/>
                        <a:ext cx="3240360" cy="4585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1406898"/>
              </p:ext>
            </p:extLst>
          </p:nvPr>
        </p:nvGraphicFramePr>
        <p:xfrm>
          <a:off x="5004049" y="1019202"/>
          <a:ext cx="3891866" cy="5507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Acrobat Document" r:id="rId8" imgW="5667353" imgH="8019921" progId="AcroExch.Document.11">
                  <p:embed/>
                </p:oleObj>
              </mc:Choice>
              <mc:Fallback>
                <p:oleObj name="Acrobat Document" r:id="rId8" imgW="5667353" imgH="8019921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04049" y="1019202"/>
                        <a:ext cx="3891866" cy="5507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5973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rd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</Words>
  <Application>Microsoft Office PowerPoint</Application>
  <PresentationFormat>Bildschirmpräsentation (4:3)</PresentationFormat>
  <Paragraphs>48</Paragraphs>
  <Slides>23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Standarddesign</vt:lpstr>
      <vt:lpstr>Acrobat Document</vt:lpstr>
      <vt:lpstr>Adobe 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Multisportanlagen</dc:title>
  <dc:creator>Michael Bartsch</dc:creator>
  <cp:lastModifiedBy>Michael</cp:lastModifiedBy>
  <cp:revision>137</cp:revision>
  <dcterms:created xsi:type="dcterms:W3CDTF">2009-11-19T16:04:18Z</dcterms:created>
  <dcterms:modified xsi:type="dcterms:W3CDTF">2016-02-26T13:05:29Z</dcterms:modified>
</cp:coreProperties>
</file>